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0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7" r:id="rId10"/>
    <p:sldId id="333" r:id="rId11"/>
    <p:sldId id="312" r:id="rId12"/>
    <p:sldId id="313" r:id="rId13"/>
    <p:sldId id="316" r:id="rId14"/>
    <p:sldId id="334" r:id="rId15"/>
    <p:sldId id="336" r:id="rId16"/>
    <p:sldId id="335" r:id="rId17"/>
    <p:sldId id="338" r:id="rId18"/>
    <p:sldId id="323" r:id="rId19"/>
    <p:sldId id="320" r:id="rId20"/>
    <p:sldId id="321" r:id="rId21"/>
    <p:sldId id="322" r:id="rId22"/>
    <p:sldId id="305" r:id="rId23"/>
    <p:sldId id="318" r:id="rId24"/>
    <p:sldId id="319" r:id="rId25"/>
    <p:sldId id="306" r:id="rId26"/>
    <p:sldId id="324" r:id="rId27"/>
    <p:sldId id="314" r:id="rId28"/>
    <p:sldId id="309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50E6AD"/>
    <a:srgbClr val="FF8000"/>
    <a:srgbClr val="73E6BA"/>
    <a:srgbClr val="D1E6DE"/>
    <a:srgbClr val="00A153"/>
    <a:srgbClr val="F6AF2A"/>
    <a:srgbClr val="BF7DCB"/>
    <a:srgbClr val="FFFFFF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32"/>
    <p:restoredTop sz="97869"/>
  </p:normalViewPr>
  <p:slideViewPr>
    <p:cSldViewPr snapToGrid="0" snapToObjects="1">
      <p:cViewPr varScale="1">
        <p:scale>
          <a:sx n="283" d="100"/>
          <a:sy n="283" d="100"/>
        </p:scale>
        <p:origin x="192" y="4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11/20/25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C9D8-FCA9-A38E-F14B-D713CC60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5FAA6-6B2C-F2C7-E17F-6EBC74120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B7546-0843-3FAA-F1A7-BE75159E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C7B8-AD7B-6DF4-542F-202B784A9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816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C296-D149-ABD6-3C25-1845680F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476-BC63-D995-DAE7-8621983AE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3BD65-049E-7057-C70D-CC1C172D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4716-6449-1371-A20A-63464164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fchFAQn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195388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087" y="1379496"/>
            <a:ext cx="4015141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192910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  <a:tabLst>
                <a:tab pos="4054475" algn="r"/>
              </a:tabLst>
            </a:pPr>
            <a:r>
              <a:rPr lang="nl-NL" sz="1200" dirty="0"/>
              <a:t>Eigenlijk</a:t>
            </a:r>
            <a:r>
              <a:rPr lang="nl-NL" sz="1200" dirty="0">
                <a:solidFill>
                  <a:srgbClr val="D16349"/>
                </a:solidFill>
              </a:rPr>
              <a:t> tweetal apps:	</a:t>
            </a:r>
            <a:r>
              <a:rPr lang="nl-NL" sz="800" dirty="0"/>
              <a:t> </a:t>
            </a:r>
            <a:r>
              <a:rPr lang="nl-NL" sz="1000" dirty="0"/>
              <a:t>⏳</a:t>
            </a:r>
          </a:p>
          <a:p>
            <a:pPr marL="515938" lvl="1" indent="-179388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Voor Web:</a:t>
            </a:r>
            <a:r>
              <a:rPr lang="nl-NL" sz="1000" dirty="0">
                <a:solidFill>
                  <a:schemeClr val="tx1"/>
                </a:solidFill>
              </a:rPr>
              <a:t> Android, Windows, Mac, laptops, mobile…</a:t>
            </a:r>
            <a:endParaRPr lang="nl-NL" sz="1200" dirty="0">
              <a:solidFill>
                <a:schemeClr val="tx1"/>
              </a:solidFill>
            </a:endParaRPr>
          </a:p>
          <a:p>
            <a:pPr marL="515938" lvl="1" indent="-179388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Voor Apple</a:t>
            </a:r>
            <a:r>
              <a:rPr lang="nl-NL" sz="1000" dirty="0">
                <a:solidFill>
                  <a:schemeClr val="tx1"/>
                </a:solidFill>
              </a:rPr>
              <a:t>: iPhone &amp; iPad (gratis, Apple App Store)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Ontworpen rondom</a:t>
            </a:r>
            <a:r>
              <a:rPr lang="nl-NL" sz="1200" dirty="0">
                <a:solidFill>
                  <a:srgbClr val="D16349"/>
                </a:solidFill>
              </a:rPr>
              <a:t> Fotoclub </a:t>
            </a:r>
            <a:r>
              <a:rPr lang="nl-NL" sz="1200" dirty="0"/>
              <a:t>concept </a:t>
            </a:r>
            <a:r>
              <a:rPr lang="nl-NL" sz="800" dirty="0"/>
              <a:t>(i.t.t. Instagram, Flickr,…)</a:t>
            </a:r>
            <a:endParaRPr lang="nl-NL" sz="9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  <a:r>
              <a:rPr lang="nl-NL" sz="1000" dirty="0"/>
              <a:t> 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 Brabant-Oost </a:t>
            </a:r>
            <a:r>
              <a:rPr lang="nl-NL" sz="900" dirty="0">
                <a:solidFill>
                  <a:schemeClr val="tx1"/>
                </a:solidFill>
              </a:rPr>
              <a:t>(“</a:t>
            </a:r>
            <a:r>
              <a:rPr lang="nl-NL" sz="900" i="1" dirty="0">
                <a:solidFill>
                  <a:schemeClr val="tx1"/>
                </a:solidFill>
              </a:rPr>
              <a:t>Klik en Connect”</a:t>
            </a:r>
            <a:r>
              <a:rPr lang="nl-NL" sz="900" dirty="0">
                <a:solidFill>
                  <a:schemeClr val="tx1"/>
                </a:solidFill>
              </a:rPr>
              <a:t>)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Ook ondersteuning voor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900" dirty="0">
                <a:solidFill>
                  <a:schemeClr val="tx1"/>
                </a:solidFill>
                <a:sym typeface="Wingdings" pitchFamily="2" charset="2"/>
              </a:rPr>
              <a:t>(per regio)</a:t>
            </a:r>
          </a:p>
          <a:p>
            <a:pPr marL="496888" lvl="1" indent="-158750">
              <a:spcBef>
                <a:spcPts val="200"/>
              </a:spcBef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</a:t>
            </a:r>
            <a:r>
              <a:rPr lang="nl-NL" sz="1000" dirty="0" err="1">
                <a:solidFill>
                  <a:schemeClr val="tx1"/>
                </a:solidFill>
              </a:rPr>
              <a:t>tzt</a:t>
            </a:r>
            <a:r>
              <a:rPr lang="nl-NL" sz="1000" dirty="0">
                <a:solidFill>
                  <a:schemeClr val="tx1"/>
                </a:solidFill>
              </a:rPr>
              <a:t>) 100+ clubs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00"/>
              </a:spcBef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	</a:t>
            </a:r>
            <a:r>
              <a:rPr lang="nl-NL" sz="1000" dirty="0"/>
              <a:t> 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Functionaliteit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opsporen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eenzelfde focus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“panorama”, “straat”)	</a:t>
            </a:r>
            <a:r>
              <a:rPr lang="nl-NL" sz="1000" dirty="0"/>
              <a:t>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Ondersteunt ook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(per regio)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web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</a:t>
            </a:r>
            <a:r>
              <a:rPr lang="nl-NL" sz="8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Ongeveer maandelijks een nieuwe versie</a:t>
            </a: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Tweetalig: Nederlands en Engels; zie ➡️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19 Nov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360582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360582"/>
            <a:ext cx="1821255" cy="36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343780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</a:t>
            </a:r>
            <a:r>
              <a:rPr lang="en-US" dirty="0"/>
              <a:t>(s) </a:t>
            </a:r>
            <a:r>
              <a:rPr lang="en-NL"/>
              <a:t>voeg</a:t>
            </a:r>
            <a:r>
              <a:rPr lang="en-US" dirty="0"/>
              <a:t>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31" y="483063"/>
            <a:ext cx="5267025" cy="31518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3634929"/>
            <a:ext cx="6544518" cy="150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</a:t>
            </a:r>
            <a:r>
              <a:rPr lang="en-US" sz="1400" dirty="0" err="1"/>
              <a:t>b.v.</a:t>
            </a:r>
            <a:r>
              <a:rPr lang="en-US" sz="1400" dirty="0"/>
              <a:t> 75 clubs </a:t>
            </a:r>
            <a:r>
              <a:rPr lang="en-NL" sz="1400"/>
              <a:t>staat </a:t>
            </a:r>
            <a:r>
              <a:rPr lang="en-NL" sz="1400" dirty="0"/>
              <a:t>op een vaste </a:t>
            </a:r>
            <a:r>
              <a:rPr lang="en-NL" sz="1400" u="sng"/>
              <a:t>centrale plek</a:t>
            </a:r>
            <a:endParaRPr lang="en-NL" sz="11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Club </a:t>
            </a:r>
            <a:r>
              <a:rPr lang="en-US" sz="1400" dirty="0" err="1"/>
              <a:t>levert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rode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endParaRPr lang="en-US" sz="1400" dirty="0"/>
          </a:p>
          <a:p>
            <a:pPr marL="728663" lvl="1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Alleen </a:t>
            </a:r>
            <a:r>
              <a:rPr lang="en-US" sz="1200" dirty="0" err="1"/>
              <a:t>clubnaam</a:t>
            </a:r>
            <a:r>
              <a:rPr lang="en-US" sz="1200" dirty="0"/>
              <a:t>, </a:t>
            </a:r>
            <a:r>
              <a:rPr lang="en-US" sz="1200" dirty="0" err="1"/>
              <a:t>gemeente</a:t>
            </a:r>
            <a:r>
              <a:rPr lang="en-US" sz="1200" dirty="0"/>
              <a:t> </a:t>
            </a:r>
            <a:r>
              <a:rPr lang="en-NL" sz="1200" dirty="0"/>
              <a:t>en coordinaten </a:t>
            </a:r>
            <a:r>
              <a:rPr lang="en-NL" sz="1200"/>
              <a:t>zijn </a:t>
            </a:r>
            <a:r>
              <a:rPr lang="en-US" sz="1200" dirty="0" err="1"/>
              <a:t>nodig</a:t>
            </a:r>
            <a:r>
              <a:rPr lang="en-NL" sz="1200"/>
              <a:t>.</a:t>
            </a:r>
            <a:endParaRPr lang="en-US" sz="1200" dirty="0"/>
          </a:p>
          <a:p>
            <a:pPr marL="728663" lvl="1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 err="1"/>
              <a:t>Niet-vereiste</a:t>
            </a:r>
            <a:r>
              <a:rPr lang="en-US" sz="1200" dirty="0"/>
              <a:t> </a:t>
            </a:r>
            <a:r>
              <a:rPr lang="en-US" sz="1200" dirty="0" err="1"/>
              <a:t>velden</a:t>
            </a:r>
            <a:r>
              <a:rPr lang="en-US" sz="1200" dirty="0"/>
              <a:t> </a:t>
            </a:r>
            <a:r>
              <a:rPr lang="en-US" sz="1200" dirty="0" err="1"/>
              <a:t>staan</a:t>
            </a:r>
            <a:r>
              <a:rPr lang="en-US" sz="1200" dirty="0"/>
              <a:t> </a:t>
            </a:r>
            <a:r>
              <a:rPr lang="en-US" sz="1200" dirty="0" err="1"/>
              <a:t>tussen</a:t>
            </a:r>
            <a:r>
              <a:rPr lang="en-US" sz="1200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en-US" sz="1200" dirty="0" err="1"/>
              <a:t>als</a:t>
            </a:r>
            <a:r>
              <a:rPr lang="en-US" sz="1200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“optional”</a:t>
            </a:r>
          </a:p>
          <a:p>
            <a:pPr marL="728663" lvl="1" indent="-180975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Centrale </a:t>
            </a:r>
            <a:r>
              <a:rPr lang="en-US" sz="1200" dirty="0" err="1"/>
              <a:t>beheerders</a:t>
            </a:r>
            <a:r>
              <a:rPr lang="en-US" sz="1200" dirty="0"/>
              <a:t> </a:t>
            </a:r>
            <a:r>
              <a:rPr lang="en-US" sz="1200" dirty="0" err="1"/>
              <a:t>doet</a:t>
            </a:r>
            <a:r>
              <a:rPr lang="en-US" sz="1200" dirty="0"/>
              <a:t> </a:t>
            </a:r>
            <a:r>
              <a:rPr lang="en-US" sz="1200" dirty="0" err="1"/>
              <a:t>hooguit</a:t>
            </a:r>
            <a:r>
              <a:rPr lang="en-NL" sz="1200"/>
              <a:t> </a:t>
            </a:r>
            <a:r>
              <a:rPr lang="en-NL" sz="1200" i="1"/>
              <a:t>technische</a:t>
            </a:r>
            <a:r>
              <a:rPr lang="en-NL" sz="1200"/>
              <a:t> controle </a:t>
            </a:r>
            <a:r>
              <a:rPr lang="en-US" sz="1200" dirty="0"/>
              <a:t>(</a:t>
            </a:r>
            <a:r>
              <a:rPr lang="en-US" sz="1200" dirty="0" err="1"/>
              <a:t>niet</a:t>
            </a:r>
            <a:r>
              <a:rPr lang="en-US" sz="1200" dirty="0"/>
              <a:t> </a:t>
            </a:r>
            <a:r>
              <a:rPr lang="en-US" sz="1200" dirty="0" err="1"/>
              <a:t>inhoud</a:t>
            </a:r>
            <a:r>
              <a:rPr lang="en-US" sz="1200" dirty="0"/>
              <a:t>)</a:t>
            </a:r>
            <a:r>
              <a:rPr lang="en-NL" sz="1600"/>
              <a:t>.</a:t>
            </a:r>
            <a:endParaRPr lang="en-US" sz="16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Straks</a:t>
            </a:r>
            <a:r>
              <a:rPr lang="en-US" sz="1400" dirty="0"/>
              <a:t> </a:t>
            </a:r>
            <a:r>
              <a:rPr lang="en-US" sz="1400" dirty="0" err="1"/>
              <a:t>bestand</a:t>
            </a:r>
            <a:r>
              <a:rPr lang="en-US" sz="1400" dirty="0"/>
              <a:t> per regio (</a:t>
            </a:r>
            <a:r>
              <a:rPr lang="en-US" sz="1400" b="1" i="1" dirty="0" err="1"/>
              <a:t>vrijwilligers</a:t>
            </a:r>
            <a:r>
              <a:rPr lang="en-US" sz="1400" dirty="0"/>
              <a:t>??)</a:t>
            </a:r>
            <a:endParaRPr lang="en-NL" sz="14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248417" y="1794670"/>
            <a:ext cx="1068881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naar ledenlijst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3673295" y="571749"/>
            <a:ext cx="178376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01196" y="4886327"/>
            <a:ext cx="2276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Niveau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1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-517"/>
          <a:stretch>
            <a:fillRect/>
          </a:stretch>
        </p:blipFill>
        <p:spPr>
          <a:xfrm>
            <a:off x="6586604" y="110139"/>
            <a:ext cx="2370518" cy="4756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</a:t>
            </a:r>
            <a:r>
              <a:rPr lang="en-NL"/>
              <a:t>: </a:t>
            </a:r>
            <a:r>
              <a:rPr lang="en-US" dirty="0"/>
              <a:t>club</a:t>
            </a:r>
            <a:r>
              <a:rPr lang="en-NL"/>
              <a:t> voegt clubleden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99" y="557847"/>
            <a:ext cx="6126174" cy="281683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186878" y="3437264"/>
            <a:ext cx="6555116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>
              <a:tabLst>
                <a:tab pos="131763" algn="l"/>
                <a:tab pos="6176963" algn="r"/>
              </a:tabLst>
            </a:pPr>
            <a:r>
              <a:rPr lang="en-US" sz="1400" dirty="0" err="1"/>
              <a:t>Optionele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: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Een fotograaf </a:t>
            </a:r>
            <a:r>
              <a:rPr lang="en-US" sz="1400" dirty="0" err="1"/>
              <a:t>kan</a:t>
            </a:r>
            <a:r>
              <a:rPr lang="en-NL" sz="1400"/>
              <a:t> </a:t>
            </a:r>
            <a:r>
              <a:rPr lang="en-NL" sz="1400" dirty="0"/>
              <a:t>in </a:t>
            </a:r>
            <a:r>
              <a:rPr lang="en-NL" sz="1400" dirty="0">
                <a:solidFill>
                  <a:srgbClr val="C00000"/>
                </a:solidFill>
              </a:rPr>
              <a:t>meerdere clubs</a:t>
            </a:r>
            <a:r>
              <a:rPr lang="en-NL" sz="1400" dirty="0"/>
              <a:t> voorkomen (b.v. vorige </a:t>
            </a:r>
            <a:r>
              <a:rPr lang="en-NL" sz="1400"/>
              <a:t>club).</a:t>
            </a:r>
            <a:r>
              <a:rPr lang="en-US" sz="1400" dirty="0"/>
              <a:t> </a:t>
            </a:r>
            <a:r>
              <a:rPr lang="en-US" sz="1400" dirty="0" err="1"/>
              <a:t>Zie</a:t>
            </a:r>
            <a:r>
              <a:rPr lang="en-US" sz="1400" dirty="0"/>
              <a:t> </a:t>
            </a:r>
            <a:r>
              <a:rPr lang="nl-NL" sz="1400" dirty="0">
                <a:sym typeface="Wingdings" pitchFamily="2" charset="2"/>
              </a:rPr>
              <a:t>➡️</a:t>
            </a:r>
            <a:endParaRPr lang="en-US" sz="1400" dirty="0"/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Een </a:t>
            </a:r>
            <a:r>
              <a:rPr lang="en-US" sz="1400" dirty="0" err="1"/>
              <a:t>fotograaf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specifieke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00000"/>
                </a:solidFill>
              </a:rPr>
              <a:t>rollen</a:t>
            </a:r>
            <a:r>
              <a:rPr lang="en-US" sz="1400" dirty="0"/>
              <a:t> </a:t>
            </a:r>
            <a:r>
              <a:rPr lang="en-US" sz="1400" dirty="0" err="1"/>
              <a:t>binnen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club </a:t>
            </a:r>
            <a:r>
              <a:rPr lang="en-US" sz="1400" dirty="0" err="1"/>
              <a:t>hebben</a:t>
            </a:r>
            <a:r>
              <a:rPr lang="en-US" sz="1400" dirty="0"/>
              <a:t> (</a:t>
            </a:r>
            <a:r>
              <a:rPr lang="en-US" sz="1400" dirty="0" err="1"/>
              <a:t>voorzitter</a:t>
            </a:r>
            <a:r>
              <a:rPr lang="en-US" sz="1400" dirty="0"/>
              <a:t>, </a:t>
            </a:r>
            <a:r>
              <a:rPr lang="en-US" sz="1400" dirty="0" err="1"/>
              <a:t>erelid</a:t>
            </a:r>
            <a:r>
              <a:rPr lang="en-US" sz="1400" dirty="0"/>
              <a:t>..)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Verjaardag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wordt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app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getoond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indien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het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binnenkort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is.</a:t>
            </a:r>
          </a:p>
          <a:p>
            <a:pPr marL="7938">
              <a:tabLst>
                <a:tab pos="131763" algn="l"/>
                <a:tab pos="6176963" algn="r"/>
              </a:tabLst>
            </a:pPr>
            <a:r>
              <a:rPr lang="en-NL" sz="1400"/>
              <a:t>De club </a:t>
            </a:r>
            <a:r>
              <a:rPr lang="en-US" sz="1400" dirty="0" err="1"/>
              <a:t>regelt</a:t>
            </a:r>
            <a:r>
              <a:rPr lang="en-US" sz="1400" dirty="0"/>
              <a:t> </a:t>
            </a:r>
            <a:r>
              <a:rPr lang="en-NL" sz="1400" i="1"/>
              <a:t>zelf</a:t>
            </a:r>
            <a:r>
              <a:rPr lang="en-NL" sz="1400"/>
              <a:t> </a:t>
            </a:r>
            <a:r>
              <a:rPr lang="en-US" sz="1400" dirty="0"/>
              <a:t>het </a:t>
            </a:r>
            <a:r>
              <a:rPr lang="en-US" sz="1400" dirty="0" err="1"/>
              <a:t>aanleveren</a:t>
            </a:r>
            <a:r>
              <a:rPr lang="en-US" sz="1400" dirty="0"/>
              <a:t> </a:t>
            </a:r>
            <a:r>
              <a:rPr lang="en-NL" sz="1400"/>
              <a:t>en </a:t>
            </a:r>
            <a:r>
              <a:rPr lang="en-US" sz="1400" dirty="0" err="1"/>
              <a:t>onder</a:t>
            </a:r>
            <a:r>
              <a:rPr lang="en-NL" sz="1400"/>
              <a:t>houden</a:t>
            </a:r>
            <a:r>
              <a:rPr lang="en-US" sz="1400" dirty="0"/>
              <a:t> van </a:t>
            </a:r>
            <a:r>
              <a:rPr lang="en-US" sz="1400" dirty="0" err="1"/>
              <a:t>hun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</a:p>
          <a:p>
            <a:pPr marL="514350" lvl="3" indent="-171450"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400" dirty="0"/>
              <a:t>Dit “</a:t>
            </a:r>
            <a:r>
              <a:rPr lang="en-US" sz="1400" dirty="0" err="1"/>
              <a:t>ledenlijst</a:t>
            </a:r>
            <a:r>
              <a:rPr lang="en-US" sz="1400" dirty="0"/>
              <a:t>” </a:t>
            </a:r>
            <a:r>
              <a:rPr lang="en-US" sz="1400" dirty="0" err="1"/>
              <a:t>bestand</a:t>
            </a:r>
            <a:r>
              <a:rPr lang="en-US" sz="1400" dirty="0"/>
              <a:t> van </a:t>
            </a:r>
            <a:r>
              <a:rPr lang="en-US" sz="1400" dirty="0" err="1"/>
              <a:t>een</a:t>
            </a:r>
            <a:r>
              <a:rPr lang="en-US" sz="1400" dirty="0"/>
              <a:t> club </a:t>
            </a:r>
            <a:r>
              <a:rPr lang="en-NL" sz="1400"/>
              <a:t>staat </a:t>
            </a:r>
            <a:r>
              <a:rPr lang="en-US" sz="1400" dirty="0" err="1"/>
              <a:t>liefst</a:t>
            </a:r>
            <a:r>
              <a:rPr lang="en-US" sz="1400" dirty="0"/>
              <a:t> op club website</a:t>
            </a:r>
            <a:r>
              <a:rPr lang="en-NL" sz="140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6374673" y="2784175"/>
            <a:ext cx="191588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4230200" y="678592"/>
            <a:ext cx="1980293" cy="345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b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.json</a:t>
            </a:r>
            <a:endParaRPr lang="en-NL" sz="105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2AC68-77D9-2AB7-D306-672E85E01142}"/>
              </a:ext>
            </a:extLst>
          </p:cNvPr>
          <p:cNvSpPr txBox="1"/>
          <p:nvPr/>
        </p:nvSpPr>
        <p:spPr>
          <a:xfrm>
            <a:off x="6680410" y="4817321"/>
            <a:ext cx="220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</a:t>
            </a:r>
            <a:r>
              <a:rPr lang="en-NL"/>
              <a:t>Portfolio </a:t>
            </a:r>
            <a:r>
              <a:rPr lang="en-US" dirty="0"/>
              <a:t>per</a:t>
            </a:r>
            <a:r>
              <a:rPr lang="en-NL"/>
              <a:t> clublid</a:t>
            </a:r>
            <a:endParaRPr lang="en-NL" dirty="0"/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7ED64D11-66BA-A4D8-6737-BE112C58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966" y="590795"/>
            <a:ext cx="2240182" cy="42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39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Foto’s </a:t>
            </a:r>
            <a:r>
              <a:rPr lang="en-US" sz="1400" dirty="0" err="1"/>
              <a:t>staan</a:t>
            </a:r>
            <a:r>
              <a:rPr lang="en-NL" sz="1400"/>
              <a:t> </a:t>
            </a:r>
            <a:r>
              <a:rPr lang="en-NL" sz="1400" dirty="0"/>
              <a:t>op </a:t>
            </a:r>
            <a:r>
              <a:rPr lang="en-NL" sz="1400"/>
              <a:t>club website</a:t>
            </a:r>
            <a:r>
              <a:rPr lang="en-US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Club is </a:t>
            </a:r>
            <a:r>
              <a:rPr lang="en-US" sz="1400" dirty="0" err="1"/>
              <a:t>verantwoordelijk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endParaRPr lang="en-NL" sz="1400" dirty="0"/>
          </a:p>
          <a:p>
            <a:pPr marL="312738" lvl="1" indent="-841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841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Af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en</a:t>
            </a:r>
            <a:r>
              <a:rPr lang="en-US" sz="1200" dirty="0">
                <a:solidFill>
                  <a:srgbClr val="D16349"/>
                </a:solidFill>
              </a:rPr>
              <a:t> toe </a:t>
            </a:r>
            <a:r>
              <a:rPr lang="en-US" sz="1200" dirty="0" err="1">
                <a:solidFill>
                  <a:srgbClr val="D16349"/>
                </a:solidFill>
              </a:rPr>
              <a:t>bijwerken</a:t>
            </a:r>
            <a:endParaRPr lang="en-NL" sz="1200" dirty="0">
              <a:solidFill>
                <a:srgbClr val="D16349"/>
              </a:solidFill>
            </a:endParaRPr>
          </a:p>
          <a:p>
            <a:pPr marL="312738" lvl="1" indent="-841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endParaRPr lang="en-US" sz="1200" dirty="0">
              <a:solidFill>
                <a:srgbClr val="D16349"/>
              </a:solidFill>
            </a:endParaRPr>
          </a:p>
          <a:p>
            <a:pPr>
              <a:tabLst>
                <a:tab pos="220663" algn="l"/>
                <a:tab pos="6176963" algn="r"/>
              </a:tabLst>
            </a:pPr>
            <a:r>
              <a:rPr lang="en-US" sz="1400" dirty="0"/>
              <a:t>	</a:t>
            </a:r>
            <a:r>
              <a:rPr lang="en-US" sz="1400" dirty="0" err="1"/>
              <a:t>Handig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één</a:t>
            </a:r>
            <a:r>
              <a:rPr lang="en-US" sz="1400" dirty="0"/>
              <a:t> </a:t>
            </a:r>
            <a:r>
              <a:rPr lang="en-US" sz="1400" dirty="0" err="1"/>
              <a:t>clublid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t.b.v.</a:t>
            </a:r>
            <a:br>
              <a:rPr lang="en-US" sz="1400" dirty="0"/>
            </a:br>
            <a:r>
              <a:rPr lang="en-US" sz="1400" dirty="0"/>
              <a:t>	de club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doet</a:t>
            </a:r>
            <a:r>
              <a:rPr lang="en-US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/>
              <a:t>Het </a:t>
            </a:r>
            <a:r>
              <a:rPr lang="en-US" sz="1400" dirty="0" err="1"/>
              <a:t>uploaden</a:t>
            </a:r>
            <a:r>
              <a:rPr lang="en-US" sz="1400" dirty="0"/>
              <a:t> van de </a:t>
            </a:r>
            <a:r>
              <a:rPr lang="en-US" sz="1400" dirty="0" err="1"/>
              <a:t>foto’s</a:t>
            </a:r>
            <a:r>
              <a:rPr lang="en-US" sz="1400" dirty="0"/>
              <a:t> doe </a:t>
            </a:r>
            <a:r>
              <a:rPr lang="en-US" sz="1400" dirty="0" err="1"/>
              <a:t>kan</a:t>
            </a:r>
            <a:r>
              <a:rPr lang="en-US" sz="1400" dirty="0"/>
              <a:t> met LR Classic (Web tab). </a:t>
            </a:r>
            <a:br>
              <a:rPr lang="en-US" sz="1400" dirty="0"/>
            </a:br>
            <a:r>
              <a:rPr lang="en-US" sz="1400" dirty="0"/>
              <a:t>Dat </a:t>
            </a:r>
            <a:r>
              <a:rPr lang="en-US" sz="1400" dirty="0" err="1"/>
              <a:t>verzorgt</a:t>
            </a:r>
            <a:r>
              <a:rPr lang="en-US" sz="1400" dirty="0"/>
              <a:t> </a:t>
            </a:r>
            <a:r>
              <a:rPr lang="en-US" sz="1400" dirty="0" err="1"/>
              <a:t>vrij</a:t>
            </a:r>
            <a:r>
              <a:rPr lang="en-US" sz="1400" dirty="0"/>
              <a:t> </a:t>
            </a:r>
            <a:r>
              <a:rPr lang="en-US" sz="1400" dirty="0" err="1"/>
              <a:t>automatisch</a:t>
            </a:r>
            <a:r>
              <a:rPr lang="en-US" sz="1400" dirty="0"/>
              <a:t>:</a:t>
            </a:r>
          </a:p>
          <a:p>
            <a:pPr marL="228600" lvl="1" indent="-53975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(LR collections) &amp; </a:t>
            </a: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endParaRPr lang="en-US" sz="1200" dirty="0">
              <a:solidFill>
                <a:srgbClr val="D16349"/>
              </a:solidFill>
            </a:endParaRPr>
          </a:p>
          <a:p>
            <a:pPr marL="228600" lvl="1" indent="-53975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>
                <a:solidFill>
                  <a:srgbClr val="D16349"/>
                </a:solidFill>
              </a:rPr>
              <a:t>Copyright</a:t>
            </a:r>
          </a:p>
          <a:p>
            <a:pPr marL="228600" lvl="1" indent="-53975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Resolutie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terugschalen</a:t>
            </a:r>
            <a:endParaRPr lang="en-US" sz="1200" dirty="0">
              <a:solidFill>
                <a:srgbClr val="D16349"/>
              </a:solidFill>
            </a:endParaRPr>
          </a:p>
          <a:p>
            <a:pPr marL="228600" lvl="1" indent="-53975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Navigeren</a:t>
            </a:r>
            <a:r>
              <a:rPr lang="en-US" sz="1200" dirty="0">
                <a:solidFill>
                  <a:srgbClr val="D16349"/>
                </a:solidFill>
              </a:rPr>
              <a:t> door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en</a:t>
            </a:r>
            <a:r>
              <a:rPr lang="en-US" sz="1200" dirty="0">
                <a:solidFill>
                  <a:srgbClr val="D16349"/>
                </a:solidFill>
              </a:rPr>
              <a:t> ▶</a:t>
            </a:r>
          </a:p>
          <a:p>
            <a:pPr marL="228600" lvl="1" indent="-53975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Hergebruik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t.b.v.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bestaande</a:t>
            </a:r>
            <a:r>
              <a:rPr lang="en-US" sz="1200" dirty="0">
                <a:solidFill>
                  <a:srgbClr val="D16349"/>
                </a:solidFill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2FA5729-638A-7D76-2D9B-6DF2E9122B73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apps</a:t>
            </a:r>
          </a:p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nl-NL" sz="2400" dirty="0">
                <a:solidFill>
                  <a:schemeClr val="accent3"/>
                </a:solidFill>
              </a:rPr>
              <a:t>Conclusies, status en toekomst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13F78-AACB-849A-B95D-CD39ACB92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187" y="1379496"/>
            <a:ext cx="4018151" cy="3688587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7EDB6894-5003-00D4-C4D7-B650F727D75D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≈ 75 clubs (“geheel” Brabant-Oost)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10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clubs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met ledenlijst en deels met portfolio’s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200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fotografen</a:t>
            </a:r>
          </a:p>
          <a:p>
            <a:pPr marL="577850" lvl="1" indent="-239713">
              <a:spcBef>
                <a:spcPts val="10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≈ 25 </a:t>
            </a:r>
            <a:r>
              <a:rPr lang="nl-NL" sz="1400" dirty="0">
                <a:solidFill>
                  <a:srgbClr val="C00000"/>
                </a:solidFill>
                <a:sym typeface="Wingdings" pitchFamily="2" charset="2"/>
              </a:rPr>
              <a:t>expertise</a:t>
            </a:r>
            <a:r>
              <a:rPr lang="nl-NL" sz="1400" dirty="0">
                <a:solidFill>
                  <a:schemeClr val="tx1"/>
                </a:solidFill>
                <a:sym typeface="Wingdings" pitchFamily="2" charset="2"/>
              </a:rPr>
              <a:t> tags (b.v. “portret”, “landschap”)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Op weg naar meer regio’s, clubs, portfolio’s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Vereist contactpersoon per club (voor data-invoer)</a:t>
            </a:r>
          </a:p>
          <a:p>
            <a:pPr marL="509588" lvl="1" indent="-171450">
              <a:spcBef>
                <a:spcPts val="1000"/>
              </a:spcBef>
              <a:buClrTx/>
              <a:buSzTx/>
            </a:pPr>
            <a:r>
              <a:rPr lang="nl-NL" sz="1100" dirty="0">
                <a:sym typeface="Wingdings" pitchFamily="2" charset="2"/>
              </a:rPr>
              <a:t>Later: contactpersoon per regio die clubs in die regio bijstaat</a:t>
            </a: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ym typeface="Wingdings" pitchFamily="2" charset="2"/>
              </a:rPr>
              <a:t>Nog later: eerste internationaal gebruik</a:t>
            </a:r>
            <a:endParaRPr lang="nl-NL" sz="900" dirty="0">
              <a:solidFill>
                <a:schemeClr val="tx1"/>
              </a:solidFill>
              <a:sym typeface="Wingdings" pitchFamily="2" charset="2"/>
            </a:endParaRPr>
          </a:p>
          <a:p>
            <a:pPr marL="784225" lvl="2" indent="-171450">
              <a:spcBef>
                <a:spcPts val="1000"/>
              </a:spcBef>
              <a:buClrTx/>
              <a:buSzTx/>
            </a:pPr>
            <a:r>
              <a:rPr lang="nl-NL" sz="900" dirty="0">
                <a:sym typeface="Wingdings" pitchFamily="2" charset="2"/>
              </a:rPr>
              <a:t>En:</a:t>
            </a:r>
            <a:r>
              <a:rPr lang="nl-NL" sz="900" dirty="0">
                <a:solidFill>
                  <a:schemeClr val="tx1"/>
                </a:solidFill>
                <a:sym typeface="Wingdings" pitchFamily="2" charset="2"/>
              </a:rPr>
              <a:t> enkele vrijwilligers die meehelpen met de techniek te onderhouden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FAQ: 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tinyURL.com/fchFAQnl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	Email: </a:t>
            </a:r>
            <a:r>
              <a:rPr lang="nl-NL" sz="12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vdhamer@msn.com</a:t>
            </a:r>
            <a:endParaRPr lang="nl-NL" sz="1100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2396-8DDD-9F67-BCA6-CD76E59A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26CE-E197-A024-95BA-0ADFA689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BF087-97F7-6BA2-55A9-C0498EDC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C174812-3B43-8F7C-2650-4EDA405D09FC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Privacy,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en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gegevensbeheer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779BD-9EA9-6EEB-B479-F4627DDD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8"/>
          <a:stretch>
            <a:fillRect/>
          </a:stretch>
        </p:blipFill>
        <p:spPr>
          <a:xfrm>
            <a:off x="5109732" y="2026995"/>
            <a:ext cx="4034268" cy="2309379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B8829583-427E-0029-56BA-74F9414103E4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Gevoelige gegevens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app bevat eigenlijk geen gevoelige persoonsgegevens zoals tel/adres.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gegevens komen aardig overeen met wat op meeste clubsites al staat.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App data worden door de clubs beschikbaar gesteld/onderhouden.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Zeggenschap over de inhoud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Wat er wel/niet staat beslist de club.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Laatste woord over inhoud over clublid ligt in principe bij clublid. 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Geen enkel stuk informatie is verplicht.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Hand-en-spandiensten binnen een club: 1 contactpersoon/beheerder.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Gegevensopslag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Liefst foto’s en andere clubgegevens fysiek stallen op de clubsite.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Net als bij de website. Opslagruimte is meestal verwaarloosbaar.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Hoofdlijnen van opzet is te zien in slides 11, 12 en 13.</a:t>
            </a:r>
          </a:p>
        </p:txBody>
      </p:sp>
    </p:spTree>
    <p:extLst>
      <p:ext uri="{BB962C8B-B14F-4D97-AF65-F5344CB8AC3E}">
        <p14:creationId xmlns:p14="http://schemas.microsoft.com/office/powerpoint/2010/main" val="4367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6781441" y="1048879"/>
            <a:ext cx="2316815" cy="4068403"/>
            <a:chOff x="5181600" y="1441166"/>
            <a:chExt cx="1989983" cy="3521475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9" b="5535"/>
            <a:stretch>
              <a:fillRect/>
            </a:stretch>
          </p:blipFill>
          <p:spPr>
            <a:xfrm>
              <a:off x="5181600" y="1441166"/>
              <a:ext cx="1989983" cy="33164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507303" y="4762840"/>
              <a:ext cx="1338592" cy="199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Inzoomen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Fotografiska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NY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83722" y="1027415"/>
            <a:ext cx="4320036" cy="4091382"/>
            <a:chOff x="740545" y="929174"/>
            <a:chExt cx="4320036" cy="4091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29174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bij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Eindhoven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160AE-8921-5365-54F7-74D3F138D570}"/>
              </a:ext>
            </a:extLst>
          </p:cNvPr>
          <p:cNvGrpSpPr/>
          <p:nvPr/>
        </p:nvGrpSpPr>
        <p:grpSpPr>
          <a:xfrm>
            <a:off x="4702891" y="1027416"/>
            <a:ext cx="1910518" cy="4089261"/>
            <a:chOff x="4702891" y="1027416"/>
            <a:chExt cx="1910518" cy="408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39C26-375E-30E6-5DA8-5CE5E120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r="1043" b="-1"/>
            <a:stretch>
              <a:fillRect/>
            </a:stretch>
          </p:blipFill>
          <p:spPr>
            <a:xfrm>
              <a:off x="4702891" y="1027416"/>
              <a:ext cx="1910518" cy="3860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9C9E9-8A63-D380-5A8F-8A971360D839}"/>
                </a:ext>
              </a:extLst>
            </p:cNvPr>
            <p:cNvSpPr txBox="1"/>
            <p:nvPr/>
          </p:nvSpPr>
          <p:spPr>
            <a:xfrm>
              <a:off x="5076100" y="4885844"/>
              <a:ext cx="116410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Musea in Manhattan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296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maximaal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Je kunt fotografen zoeken op basis van expertise (“maatjes”).</a:t>
            </a:r>
            <a:br>
              <a:rPr lang="nl-NL" sz="1200" dirty="0">
                <a:solidFill>
                  <a:srgbClr val="00B0F0"/>
                </a:solidFill>
              </a:rPr>
            </a:br>
            <a:r>
              <a:rPr lang="nl-NL" sz="1200" dirty="0">
                <a:solidFill>
                  <a:srgbClr val="00B0F0"/>
                </a:solidFill>
              </a:rPr>
              <a:t>Dat is zoeken gaat over clubgrenzen heen.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42076" y="2751578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6606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zoeken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in de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Webversie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(links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nog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niet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af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FB6EB-8053-F9D4-7560-00DC94B49B5B}"/>
              </a:ext>
            </a:extLst>
          </p:cNvPr>
          <p:cNvGrpSpPr/>
          <p:nvPr/>
        </p:nvGrpSpPr>
        <p:grpSpPr>
          <a:xfrm>
            <a:off x="6810709" y="506689"/>
            <a:ext cx="2127903" cy="4480504"/>
            <a:chOff x="6790146" y="506689"/>
            <a:chExt cx="2201993" cy="448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B5F766-26C3-2225-6A21-92B0730FC476}"/>
                </a:ext>
              </a:extLst>
            </p:cNvPr>
            <p:cNvGrpSpPr/>
            <p:nvPr/>
          </p:nvGrpSpPr>
          <p:grpSpPr>
            <a:xfrm>
              <a:off x="6790146" y="506689"/>
              <a:ext cx="2201993" cy="4480504"/>
              <a:chOff x="6790146" y="506689"/>
              <a:chExt cx="2201993" cy="44805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630D9-852E-06EE-BE5F-FDD75C760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6" b="-606"/>
              <a:stretch>
                <a:fillRect/>
              </a:stretch>
            </p:blipFill>
            <p:spPr>
              <a:xfrm>
                <a:off x="6790146" y="506689"/>
                <a:ext cx="2201993" cy="42496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306C5-BE88-98DB-E376-B5FF3F89C799}"/>
                  </a:ext>
                </a:extLst>
              </p:cNvPr>
              <p:cNvSpPr txBox="1"/>
              <p:nvPr/>
            </p:nvSpPr>
            <p:spPr>
              <a:xfrm>
                <a:off x="6917283" y="4756361"/>
                <a:ext cx="19667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Zoeken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op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Portret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specialisten</a:t>
                </a:r>
                <a:endParaRPr lang="en-NL" sz="9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59B49B4-1D17-12CC-2F2C-42B96A140614}"/>
                  </a:ext>
                </a:extLst>
              </p:cNvPr>
              <p:cNvSpPr/>
              <p:nvPr/>
            </p:nvSpPr>
            <p:spPr>
              <a:xfrm>
                <a:off x="7481832" y="1371647"/>
                <a:ext cx="362757" cy="137374"/>
              </a:xfrm>
              <a:prstGeom prst="ellipse">
                <a:avLst/>
              </a:prstGeom>
              <a:noFill/>
              <a:ln w="28575">
                <a:solidFill>
                  <a:srgbClr val="F6AF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1261A-09CF-5B26-151A-569EC969EAE9}"/>
                </a:ext>
              </a:extLst>
            </p:cNvPr>
            <p:cNvSpPr/>
            <p:nvPr/>
          </p:nvSpPr>
          <p:spPr>
            <a:xfrm>
              <a:off x="7637416" y="2995317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E17446-95B8-20DD-B340-69E0581ABE87}"/>
                </a:ext>
              </a:extLst>
            </p:cNvPr>
            <p:cNvSpPr/>
            <p:nvPr/>
          </p:nvSpPr>
          <p:spPr>
            <a:xfrm>
              <a:off x="7194137" y="4052193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0997EA-BDED-0C1A-CD82-5A90DEA19751}"/>
                </a:ext>
              </a:extLst>
            </p:cNvPr>
            <p:cNvSpPr/>
            <p:nvPr/>
          </p:nvSpPr>
          <p:spPr>
            <a:xfrm>
              <a:off x="7008499" y="4232066"/>
              <a:ext cx="628917" cy="327055"/>
            </a:xfrm>
            <a:prstGeom prst="roundRect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937311" y="1066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Verschillen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50E6AD"/>
                </a:solidFill>
              </a:rPr>
              <a:t>Web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317DE-BE07-2C58-2B4D-3C8DDCBBAFB2}"/>
              </a:ext>
            </a:extLst>
          </p:cNvPr>
          <p:cNvGrpSpPr/>
          <p:nvPr/>
        </p:nvGrpSpPr>
        <p:grpSpPr>
          <a:xfrm>
            <a:off x="262498" y="845003"/>
            <a:ext cx="3921971" cy="4134504"/>
            <a:chOff x="303646" y="575255"/>
            <a:chExt cx="4357745" cy="4593893"/>
          </a:xfrm>
        </p:grpSpPr>
        <p:pic>
          <p:nvPicPr>
            <p:cNvPr id="24" name="Picture 2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35CDD535-643A-DF23-B52B-3B95F6D5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6" y="575255"/>
              <a:ext cx="2178872" cy="42806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A4D898-FA7B-2D78-98ED-17A8CE5E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2519" y="575255"/>
              <a:ext cx="2178872" cy="42806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0CCC1-44D9-A498-393D-4CA910ED68D1}"/>
                </a:ext>
              </a:extLst>
            </p:cNvPr>
            <p:cNvSpPr txBox="1"/>
            <p:nvPr/>
          </p:nvSpPr>
          <p:spPr>
            <a:xfrm>
              <a:off x="1572121" y="4912668"/>
              <a:ext cx="1823140" cy="25648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iPhone app (op iPhone 16e)</a:t>
              </a:r>
              <a:endParaRPr lang="en-NL" sz="9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F462E0-AC45-90BC-799A-D2EF44BE8AB3}"/>
              </a:ext>
            </a:extLst>
          </p:cNvPr>
          <p:cNvGrpSpPr/>
          <p:nvPr/>
        </p:nvGrpSpPr>
        <p:grpSpPr>
          <a:xfrm>
            <a:off x="4898664" y="845003"/>
            <a:ext cx="3921969" cy="4134504"/>
            <a:chOff x="4661392" y="575255"/>
            <a:chExt cx="4357744" cy="45938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A1A095-AC56-6C5A-A76E-AD7043B7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392" y="575255"/>
              <a:ext cx="2178872" cy="4280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2D481-326B-B729-D581-6F053112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264" y="575255"/>
              <a:ext cx="2178872" cy="4280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BFC93-7606-BAD7-385E-40D3EDA0D711}"/>
                </a:ext>
              </a:extLst>
            </p:cNvPr>
            <p:cNvSpPr txBox="1"/>
            <p:nvPr/>
          </p:nvSpPr>
          <p:spPr>
            <a:xfrm>
              <a:off x="5838516" y="4912668"/>
              <a:ext cx="1960038" cy="256480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Webversie</a:t>
              </a:r>
              <a:r>
                <a:rPr lang="en-US" sz="900" dirty="0"/>
                <a:t> (op iPhone 16e)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31640-5B16-3B52-3EBC-87720137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3C2AC0-DDCC-DEF4-AB76-E47BEB18CC22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50E6AD"/>
                </a:solidFill>
              </a:rPr>
              <a:t>Webversie</a:t>
            </a:r>
            <a:r>
              <a:rPr lang="en-US" dirty="0"/>
              <a:t>: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schermen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0801F-64EA-B9A3-AE3E-6AAC01FEE613}"/>
              </a:ext>
            </a:extLst>
          </p:cNvPr>
          <p:cNvGrpSpPr/>
          <p:nvPr/>
        </p:nvGrpSpPr>
        <p:grpSpPr>
          <a:xfrm>
            <a:off x="577402" y="1088088"/>
            <a:ext cx="3374784" cy="3315053"/>
            <a:chOff x="4898664" y="845003"/>
            <a:chExt cx="3921970" cy="38525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D5690-74BB-A17C-F2DD-43AF82EF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64" y="845003"/>
              <a:ext cx="1960985" cy="3852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FB0743-088C-1E3F-CD6A-E20FE44D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649" y="845003"/>
              <a:ext cx="1960985" cy="38525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99D146-0D8C-0C33-197D-16AEB735AC9B}"/>
              </a:ext>
            </a:extLst>
          </p:cNvPr>
          <p:cNvSpPr txBox="1"/>
          <p:nvPr/>
        </p:nvSpPr>
        <p:spPr>
          <a:xfrm>
            <a:off x="1382777" y="4961081"/>
            <a:ext cx="1764034" cy="230832"/>
          </a:xfrm>
          <a:prstGeom prst="rect">
            <a:avLst/>
          </a:prstGeom>
          <a:solidFill>
            <a:srgbClr val="73E6BA"/>
          </a:solidFill>
          <a:ln>
            <a:noFill/>
          </a:ln>
          <a:effectLst>
            <a:softEdge rad="67531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</a:t>
            </a:r>
            <a:r>
              <a:rPr lang="en-US" sz="900" dirty="0" err="1"/>
              <a:t>versie</a:t>
            </a:r>
            <a:r>
              <a:rPr lang="en-US" sz="900" dirty="0"/>
              <a:t> (op iPhone 16e)</a:t>
            </a:r>
            <a:endParaRPr lang="en-NL" sz="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8631B-3D6A-88CB-BF2D-37C7884B0098}"/>
              </a:ext>
            </a:extLst>
          </p:cNvPr>
          <p:cNvGrpSpPr/>
          <p:nvPr/>
        </p:nvGrpSpPr>
        <p:grpSpPr>
          <a:xfrm>
            <a:off x="4506507" y="347730"/>
            <a:ext cx="4239397" cy="4844183"/>
            <a:chOff x="164652" y="347730"/>
            <a:chExt cx="4239397" cy="4844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1A0DB3-2F81-65FE-9EEB-D2C7D42E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52" y="347730"/>
              <a:ext cx="4239397" cy="47957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4846D-AB82-F58E-4345-0542C6DF980D}"/>
                </a:ext>
              </a:extLst>
            </p:cNvPr>
            <p:cNvSpPr txBox="1"/>
            <p:nvPr/>
          </p:nvSpPr>
          <p:spPr>
            <a:xfrm>
              <a:off x="1210376" y="4961081"/>
              <a:ext cx="2147950" cy="230832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</a:t>
              </a:r>
              <a:r>
                <a:rPr lang="en-US" sz="900" dirty="0" err="1"/>
                <a:t>een</a:t>
              </a:r>
              <a:r>
                <a:rPr lang="en-US" sz="900" dirty="0"/>
                <a:t> laptop)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91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3804</TotalTime>
  <Words>1203</Words>
  <Application>Microsoft Macintosh PowerPoint</Application>
  <PresentationFormat>On-screen Show (16:9)</PresentationFormat>
  <Paragraphs>181</Paragraphs>
  <Slides>28</Slides>
  <Notes>13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253</cp:revision>
  <dcterms:created xsi:type="dcterms:W3CDTF">2019-12-06T15:20:23Z</dcterms:created>
  <dcterms:modified xsi:type="dcterms:W3CDTF">2025-11-19T23:44:44Z</dcterms:modified>
</cp:coreProperties>
</file>